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332" r:id="rId4"/>
    <p:sldId id="260" r:id="rId5"/>
    <p:sldId id="358" r:id="rId7"/>
    <p:sldId id="357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3" clrIdx="0"/>
  <p:cmAuthor id="7" name="91596" initials="9" lastIdx="4" clrIdx="6"/>
  <p:cmAuthor id="1" name=" " initials="" lastIdx="8" clrIdx="0"/>
  <p:cmAuthor id="2" name="zhangqian" initials="z" lastIdx="1" clrIdx="0"/>
  <p:cmAuthor id="3" name="wangm" initials="w" lastIdx="1" clrIdx="2"/>
  <p:cmAuthor id="4" name="作者" initials="作" lastIdx="0" clrIdx="24"/>
  <p:cmAuthor id="5" name="wangmo" initials="w" lastIdx="1" clrIdx="4"/>
  <p:cmAuthor id="6" name="panda" initials="p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77843" autoAdjust="0"/>
  </p:normalViewPr>
  <p:slideViewPr>
    <p:cSldViewPr snapToGrid="0" showGuides="1">
      <p:cViewPr varScale="1">
        <p:scale>
          <a:sx n="69" d="100"/>
          <a:sy n="69" d="100"/>
        </p:scale>
        <p:origin x="777" y="5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1" Type="http://schemas.openxmlformats.org/officeDocument/2006/relationships/tags" Target="tags/tag225.xml"/><Relationship Id="rId50" Type="http://schemas.openxmlformats.org/officeDocument/2006/relationships/commentAuthors" Target="commentAuthors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../media/image4.png"/><Relationship Id="rId6" Type="http://schemas.openxmlformats.org/officeDocument/2006/relationships/tags" Target="../tags/tag73.xml"/><Relationship Id="rId5" Type="http://schemas.openxmlformats.org/officeDocument/2006/relationships/image" Target="../media/image3.png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../media/image6.png"/><Relationship Id="rId6" Type="http://schemas.openxmlformats.org/officeDocument/2006/relationships/tags" Target="../tags/tag81.xml"/><Relationship Id="rId5" Type="http://schemas.openxmlformats.org/officeDocument/2006/relationships/image" Target="../media/image5.png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4.png"/><Relationship Id="rId6" Type="http://schemas.openxmlformats.org/officeDocument/2006/relationships/tags" Target="../tags/tag90.xml"/><Relationship Id="rId5" Type="http://schemas.openxmlformats.org/officeDocument/2006/relationships/image" Target="../media/image3.png"/><Relationship Id="rId4" Type="http://schemas.openxmlformats.org/officeDocument/2006/relationships/tags" Target="../tags/tag89.xml"/><Relationship Id="rId3" Type="http://schemas.openxmlformats.org/officeDocument/2006/relationships/image" Target="../media/image1.png"/><Relationship Id="rId2" Type="http://schemas.openxmlformats.org/officeDocument/2006/relationships/tags" Target="../tags/tag88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image" Target="../media/image4.png"/><Relationship Id="rId6" Type="http://schemas.openxmlformats.org/officeDocument/2006/relationships/tags" Target="../tags/tag99.xml"/><Relationship Id="rId5" Type="http://schemas.openxmlformats.org/officeDocument/2006/relationships/image" Target="../media/image3.png"/><Relationship Id="rId4" Type="http://schemas.openxmlformats.org/officeDocument/2006/relationships/tags" Target="../tags/tag98.xml"/><Relationship Id="rId3" Type="http://schemas.openxmlformats.org/officeDocument/2006/relationships/image" Target="../media/image1.png"/><Relationship Id="rId2" Type="http://schemas.openxmlformats.org/officeDocument/2006/relationships/tags" Target="../tags/tag97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image" Target="../media/image8.png"/><Relationship Id="rId6" Type="http://schemas.openxmlformats.org/officeDocument/2006/relationships/tags" Target="../tags/tag110.xml"/><Relationship Id="rId5" Type="http://schemas.openxmlformats.org/officeDocument/2006/relationships/image" Target="../media/image7.png"/><Relationship Id="rId4" Type="http://schemas.openxmlformats.org/officeDocument/2006/relationships/tags" Target="../tags/tag109.xml"/><Relationship Id="rId3" Type="http://schemas.openxmlformats.org/officeDocument/2006/relationships/image" Target="../media/image1.png"/><Relationship Id="rId2" Type="http://schemas.openxmlformats.org/officeDocument/2006/relationships/tags" Target="../tags/tag108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image" Target="../media/image4.png"/><Relationship Id="rId6" Type="http://schemas.openxmlformats.org/officeDocument/2006/relationships/tags" Target="../tags/tag120.xml"/><Relationship Id="rId5" Type="http://schemas.openxmlformats.org/officeDocument/2006/relationships/image" Target="../media/image3.png"/><Relationship Id="rId4" Type="http://schemas.openxmlformats.org/officeDocument/2006/relationships/tags" Target="../tags/tag119.xml"/><Relationship Id="rId3" Type="http://schemas.openxmlformats.org/officeDocument/2006/relationships/image" Target="../media/image1.png"/><Relationship Id="rId2" Type="http://schemas.openxmlformats.org/officeDocument/2006/relationships/tags" Target="../tags/tag118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image" Target="../media/image4.png"/><Relationship Id="rId6" Type="http://schemas.openxmlformats.org/officeDocument/2006/relationships/tags" Target="../tags/tag129.xml"/><Relationship Id="rId5" Type="http://schemas.openxmlformats.org/officeDocument/2006/relationships/image" Target="../media/image3.png"/><Relationship Id="rId4" Type="http://schemas.openxmlformats.org/officeDocument/2006/relationships/tags" Target="../tags/tag128.xml"/><Relationship Id="rId3" Type="http://schemas.openxmlformats.org/officeDocument/2006/relationships/image" Target="../media/image1.png"/><Relationship Id="rId2" Type="http://schemas.openxmlformats.org/officeDocument/2006/relationships/tags" Target="../tags/tag127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image" Target="../media/image4.png"/><Relationship Id="rId6" Type="http://schemas.openxmlformats.org/officeDocument/2006/relationships/tags" Target="../tags/tag137.xml"/><Relationship Id="rId5" Type="http://schemas.openxmlformats.org/officeDocument/2006/relationships/image" Target="../media/image3.png"/><Relationship Id="rId4" Type="http://schemas.openxmlformats.org/officeDocument/2006/relationships/tags" Target="../tags/tag136.xml"/><Relationship Id="rId3" Type="http://schemas.openxmlformats.org/officeDocument/2006/relationships/image" Target="../media/image1.png"/><Relationship Id="rId2" Type="http://schemas.openxmlformats.org/officeDocument/2006/relationships/tags" Target="../tags/tag135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image" Target="../media/image10.png"/><Relationship Id="rId6" Type="http://schemas.openxmlformats.org/officeDocument/2006/relationships/tags" Target="../tags/tag144.xml"/><Relationship Id="rId5" Type="http://schemas.openxmlformats.org/officeDocument/2006/relationships/image" Target="../media/image9.png"/><Relationship Id="rId4" Type="http://schemas.openxmlformats.org/officeDocument/2006/relationships/tags" Target="../tags/tag143.xml"/><Relationship Id="rId3" Type="http://schemas.openxmlformats.org/officeDocument/2006/relationships/image" Target="../media/image1.png"/><Relationship Id="rId2" Type="http://schemas.openxmlformats.org/officeDocument/2006/relationships/tags" Target="../tags/tag14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image" Target="../media/image4.png"/><Relationship Id="rId6" Type="http://schemas.openxmlformats.org/officeDocument/2006/relationships/tags" Target="../tags/tag154.xml"/><Relationship Id="rId5" Type="http://schemas.openxmlformats.org/officeDocument/2006/relationships/image" Target="../media/image3.png"/><Relationship Id="rId4" Type="http://schemas.openxmlformats.org/officeDocument/2006/relationships/tags" Target="../tags/tag153.xml"/><Relationship Id="rId3" Type="http://schemas.openxmlformats.org/officeDocument/2006/relationships/image" Target="../media/image1.png"/><Relationship Id="rId2" Type="http://schemas.openxmlformats.org/officeDocument/2006/relationships/tags" Target="../tags/tag152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image" Target="../media/image3.png"/><Relationship Id="rId4" Type="http://schemas.openxmlformats.org/officeDocument/2006/relationships/tags" Target="../tags/tag160.xml"/><Relationship Id="rId3" Type="http://schemas.openxmlformats.org/officeDocument/2006/relationships/image" Target="../media/image1.png"/><Relationship Id="rId2" Type="http://schemas.openxmlformats.org/officeDocument/2006/relationships/tags" Target="../tags/tag159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image" Target="../media/image3.png"/><Relationship Id="rId4" Type="http://schemas.openxmlformats.org/officeDocument/2006/relationships/tags" Target="../tags/tag168.xml"/><Relationship Id="rId3" Type="http://schemas.openxmlformats.org/officeDocument/2006/relationships/image" Target="../media/image1.png"/><Relationship Id="rId2" Type="http://schemas.openxmlformats.org/officeDocument/2006/relationships/tags" Target="../tags/tag167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image" Target="../media/image1.png"/><Relationship Id="rId2" Type="http://schemas.openxmlformats.org/officeDocument/2006/relationships/tags" Target="../tags/tag176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image" Target="../media/image1.png"/><Relationship Id="rId2" Type="http://schemas.openxmlformats.org/officeDocument/2006/relationships/tags" Target="../tags/tag184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image" Target="../media/image1.png"/><Relationship Id="rId2" Type="http://schemas.openxmlformats.org/officeDocument/2006/relationships/tags" Target="../tags/tag19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image" Target="../media/image4.png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1.png"/><Relationship Id="rId2" Type="http://schemas.openxmlformats.org/officeDocument/2006/relationships/tags" Target="../tags/tag202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5" name="图片 4" descr="NO.26-2_封面页装饰2 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5857968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9"/>
            </p:custDataLst>
          </p:nvPr>
        </p:nvSpPr>
        <p:spPr>
          <a:xfrm>
            <a:off x="6170294" y="2123107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90204" pitchFamily="34" charset="0"/>
                <a:ea typeface="汉仪综艺体简" charset="0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10"/>
            </p:custDataLst>
          </p:nvPr>
        </p:nvSpPr>
        <p:spPr>
          <a:xfrm>
            <a:off x="6170294" y="1406936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11"/>
            </p:custDataLst>
          </p:nvPr>
        </p:nvSpPr>
        <p:spPr>
          <a:xfrm>
            <a:off x="6170294" y="5190157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3" name="图片 2" descr="NO.26-2_章节页装饰1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42170" y="911"/>
            <a:ext cx="2437752" cy="6856178"/>
          </a:xfrm>
          <a:prstGeom prst="rect">
            <a:avLst/>
          </a:prstGeom>
        </p:spPr>
      </p:pic>
      <p:pic>
        <p:nvPicPr>
          <p:cNvPr id="2" name="图片 1" descr="NO.26-2_章节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23376" y="895350"/>
            <a:ext cx="4781324" cy="50733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1"/>
          <p:cNvSpPr>
            <a:spLocks noGrp="1"/>
          </p:cNvSpPr>
          <p:nvPr>
            <p:ph type="subTitle" idx="3" hasCustomPrompt="1"/>
            <p:custDataLst>
              <p:tags r:id="rId11"/>
            </p:custDataLst>
          </p:nvPr>
        </p:nvSpPr>
        <p:spPr>
          <a:xfrm>
            <a:off x="752826" y="4191479"/>
            <a:ext cx="5311655" cy="762000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1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ctrTitle" idx="4" hasCustomPrompt="1"/>
            <p:custDataLst>
              <p:tags r:id="rId12"/>
            </p:custDataLst>
          </p:nvPr>
        </p:nvSpPr>
        <p:spPr>
          <a:xfrm>
            <a:off x="751205" y="2693456"/>
            <a:ext cx="5313271" cy="1295400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idx="5" hasCustomPrompt="1"/>
            <p:custDataLst>
              <p:tags r:id="rId13"/>
            </p:custDataLst>
          </p:nvPr>
        </p:nvSpPr>
        <p:spPr>
          <a:xfrm>
            <a:off x="778763" y="5238751"/>
            <a:ext cx="3277493" cy="76199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11" name="图片 10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10" name="图片 9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7" name="图片 6" descr="NO.26-2_目录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388868"/>
            <a:ext cx="2132952" cy="1469132"/>
          </a:xfrm>
          <a:prstGeom prst="rect">
            <a:avLst/>
          </a:prstGeom>
        </p:spPr>
      </p:pic>
      <p:pic>
        <p:nvPicPr>
          <p:cNvPr id="6" name="图片 5" descr="NO.26-2_目录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45375" y="0"/>
            <a:ext cx="4746625" cy="4411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6" name="图片 5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2" name="图片 1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NO.26-2_结束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994"/>
            <a:ext cx="4381500" cy="6856013"/>
          </a:xfrm>
          <a:prstGeom prst="rect">
            <a:avLst/>
          </a:prstGeom>
        </p:spPr>
      </p:pic>
      <p:pic>
        <p:nvPicPr>
          <p:cNvPr id="2" name="图片 1" descr="NO.26-2_结束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35350" y="1333500"/>
            <a:ext cx="1682750" cy="4191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 idx="1" hasCustomPrompt="1"/>
            <p:custDataLst>
              <p:tags r:id="rId11"/>
            </p:custDataLst>
          </p:nvPr>
        </p:nvSpPr>
        <p:spPr>
          <a:xfrm>
            <a:off x="4302456" y="2303241"/>
            <a:ext cx="7401217" cy="2122805"/>
          </a:xfrm>
        </p:spPr>
        <p:txBody>
          <a:bodyPr vert="horz" wrap="square" lIns="90000" tIns="45720" rIns="0" bIns="4572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15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6613855" y="425450"/>
            <a:ext cx="5089817" cy="1852391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noFill/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0" name="副标题 4"/>
          <p:cNvSpPr>
            <a:spLocks noGrp="1"/>
          </p:cNvSpPr>
          <p:nvPr>
            <p:ph type="subTitle" idx="3" hasCustomPrompt="1"/>
            <p:custDataLst>
              <p:tags r:id="rId13"/>
            </p:custDataLst>
          </p:nvPr>
        </p:nvSpPr>
        <p:spPr>
          <a:xfrm>
            <a:off x="4302455" y="4609561"/>
            <a:ext cx="7401217" cy="926195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10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1" name="文本占位符 5"/>
          <p:cNvSpPr>
            <a:spLocks noGrp="1"/>
          </p:cNvSpPr>
          <p:nvPr>
            <p:ph type="body" idx="4" hasCustomPrompt="1"/>
            <p:custDataLst>
              <p:tags r:id="rId14"/>
            </p:custDataLst>
          </p:nvPr>
        </p:nvSpPr>
        <p:spPr>
          <a:xfrm>
            <a:off x="6915480" y="5671011"/>
            <a:ext cx="4714532" cy="761539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汉仪旗黑-60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7" name="图片 6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67270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-127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785031" cy="1135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210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image" Target="../media/image11.png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216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9.png"/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6.png"/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1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1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1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1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7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344919" y="1178336"/>
            <a:ext cx="566420" cy="124460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2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3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4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5"/>
            </p:custDataLst>
          </p:nvPr>
        </p:nvSpPr>
        <p:spPr/>
        <p:txBody>
          <a:bodyPr/>
          <a:lstStyle/>
          <a:p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第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部分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强化学习基本概念和工具</a:t>
            </a:r>
            <a:endParaRPr lang="zh-CN" altLang="en-US" sz="3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3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sz="2000" dirty="0" err="1">
                <a:sym typeface="+mn-ea"/>
              </a:rPr>
              <a:t>强化学习实践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4"/>
            <p:custDataLst>
              <p:tags r:id="rId7"/>
            </p:custDataLst>
          </p:nvPr>
        </p:nvSpPr>
        <p:spPr>
          <a:xfrm>
            <a:off x="6344920" y="4800600"/>
            <a:ext cx="4156710" cy="814705"/>
          </a:xfrm>
        </p:spPr>
        <p:txBody>
          <a:bodyPr/>
          <a:lstStyle/>
          <a:p>
            <a:pPr indent="0">
              <a:buBlip>
                <a:blip r:embed="rId8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dirty="0">
                <a:sym typeface="+mn-ea"/>
              </a:rPr>
              <a:t>强化学习基本概念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indent="0">
              <a:buBlip>
                <a:blip r:embed="rId8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u="sng" dirty="0">
                <a:solidFill>
                  <a:srgbClr val="FF0000"/>
                </a:solidFill>
                <a:sym typeface="+mn-ea"/>
              </a:rPr>
              <a:t>强化学习的目标和求解工具</a:t>
            </a:r>
            <a:endParaRPr lang="zh-CN" altLang="en-US" sz="2000" u="sng" dirty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3528" y="773025"/>
            <a:ext cx="966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Method 2: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i="1" baseline="-25000" dirty="0">
                <a:solidFill>
                  <a:srgbClr val="000000"/>
                </a:solidFill>
                <a:effectLst/>
                <a:latin typeface="CMMI7"/>
              </a:rPr>
              <a:t>i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obtained is related with some other 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CMMI7"/>
              </a:rPr>
              <a:t>j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j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≠ 1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)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35" y="1319586"/>
            <a:ext cx="4468166" cy="18190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84609" y="146595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these equations? Write in the following matrix-vector form: 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2" y="3096301"/>
            <a:ext cx="8463272" cy="21354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02781" y="3380730"/>
            <a:ext cx="365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which can be rewritten as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675" y="3977371"/>
            <a:ext cx="1836919" cy="4874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1468" y="5231770"/>
            <a:ext cx="115191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This is the </a:t>
            </a:r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Bellman equation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(for this specific deterministic problem)!!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Though simple, it demonstrates the core idea: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value of one state relies on the values of other states. 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matrix-vector form is more clear to see how to solve the state values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376" y="1511222"/>
            <a:ext cx="2551624" cy="24244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4799" y="830318"/>
            <a:ext cx="116863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Consider the policy shown in the figure. Please write out the 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relation among the returns (that is to write out the Bellman equation) 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02673" y="393566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Answer: 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25" y="3989456"/>
            <a:ext cx="2166015" cy="222055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61468" y="6149285"/>
            <a:ext cx="11123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them? We can first calculate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and then </a:t>
            </a:r>
            <a:r>
              <a:rPr lang="en-US" altLang="zh-CN" sz="2400" dirty="0"/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effectLst/>
                <a:latin typeface="CMR7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v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v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Overview some notions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64" y="808742"/>
            <a:ext cx="8144764" cy="61734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Overview some notions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64" y="808742"/>
            <a:ext cx="8144764" cy="61734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State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1" y="805278"/>
            <a:ext cx="8131341" cy="58817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State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1836" y="98950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Example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11" y="760262"/>
            <a:ext cx="8038471" cy="2225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8" y="3214887"/>
            <a:ext cx="10064077" cy="31267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49" y="1084140"/>
            <a:ext cx="7404005" cy="57226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31" y="51194"/>
            <a:ext cx="6305687" cy="17456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0" y="1652584"/>
            <a:ext cx="8386545" cy="355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73" y="34635"/>
            <a:ext cx="5469527" cy="17252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4" y="1262480"/>
            <a:ext cx="8308895" cy="5456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73" y="34635"/>
            <a:ext cx="5469527" cy="17252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17" y="988203"/>
            <a:ext cx="8062873" cy="54749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73" y="52346"/>
            <a:ext cx="5469527" cy="17252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8024" y="105826"/>
            <a:ext cx="11025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hromeSansMM"/>
              </a:rPr>
              <a:t>Lecture 2: Bellman Equation</a:t>
            </a:r>
            <a:endParaRPr lang="zh-CN" altLang="en-US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49325" y="1367155"/>
            <a:ext cx="7011670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In this lecture: </a:t>
            </a:r>
            <a:endParaRPr lang="en-US" altLang="zh-CN" sz="2400" b="1" u="sng" dirty="0"/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core concept: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state value </a:t>
            </a:r>
            <a:endParaRPr lang="en-US" altLang="zh-CN" sz="2400" dirty="0">
              <a:solidFill>
                <a:srgbClr val="FF0000"/>
              </a:solidFill>
              <a:effectLst/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CMSS10"/>
              </a:rPr>
              <a:t>state value  -&gt;  action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 </a:t>
            </a:r>
            <a:r>
              <a:rPr lang="en-US" altLang="zh-CN" sz="2400" dirty="0">
                <a:latin typeface="CMSS10"/>
              </a:rPr>
              <a:t>value</a:t>
            </a:r>
            <a:endParaRPr lang="en-US" altLang="zh-CN" sz="2400" dirty="0"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CMSS10"/>
              </a:rPr>
              <a:t>用于</a:t>
            </a:r>
            <a:r>
              <a:rPr lang="en-US" altLang="zh-CN" sz="2400" dirty="0">
                <a:latin typeface="CMSS10"/>
              </a:rPr>
              <a:t>policy evaluation</a:t>
            </a:r>
            <a:endParaRPr lang="en-US" altLang="zh-CN" sz="2400" dirty="0"/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fundamental tool: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Bellman equation</a:t>
            </a:r>
            <a:endParaRPr lang="en-US" altLang="zh-CN" sz="2400" dirty="0">
              <a:solidFill>
                <a:srgbClr val="FF0000"/>
              </a:solidFill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80"/>
                </a:solidFill>
                <a:effectLst/>
                <a:latin typeface="CMSS10"/>
              </a:rPr>
              <a:t>Bellman equation: Derivation </a:t>
            </a:r>
            <a:endParaRPr lang="en-US" altLang="zh-CN" sz="2400" dirty="0"/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80"/>
                </a:solidFill>
                <a:effectLst/>
                <a:latin typeface="CMSS10"/>
              </a:rPr>
              <a:t>Bellman equation: Matrix-vector form </a:t>
            </a:r>
            <a:endParaRPr lang="en-US" altLang="zh-CN" sz="2400" dirty="0"/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80"/>
                </a:solidFill>
                <a:effectLst/>
                <a:latin typeface="CMSS10"/>
              </a:rPr>
              <a:t>Bellman equation: Solve the state values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835" y="2241550"/>
            <a:ext cx="3124200" cy="70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530" y="4175125"/>
            <a:ext cx="2609850" cy="5429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Deriving the Bellman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44284"/>
          <a:stretch>
            <a:fillRect/>
          </a:stretch>
        </p:blipFill>
        <p:spPr>
          <a:xfrm>
            <a:off x="428817" y="988203"/>
            <a:ext cx="8062873" cy="30503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73" y="52346"/>
            <a:ext cx="5469527" cy="17252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8" y="4038599"/>
            <a:ext cx="7776399" cy="2604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7" y="1166268"/>
            <a:ext cx="9098833" cy="46872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64793"/>
          <a:stretch>
            <a:fillRect/>
          </a:stretch>
        </p:blipFill>
        <p:spPr>
          <a:xfrm>
            <a:off x="138547" y="1166269"/>
            <a:ext cx="9098833" cy="16502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5077" y="3059350"/>
            <a:ext cx="6182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Similarly, it can be obtained that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50" y="3662357"/>
            <a:ext cx="2994391" cy="20293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1468" y="867881"/>
            <a:ext cx="6182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them?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814" y="867881"/>
            <a:ext cx="2994391" cy="20293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762" y="3249240"/>
            <a:ext cx="991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Solve the above equations one by one from the last to the first: 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434" y="3833804"/>
            <a:ext cx="2140966" cy="28765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 illustrative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291" y="178164"/>
            <a:ext cx="2533399" cy="25125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1468" y="867881"/>
            <a:ext cx="6182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How to solve them?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04762" y="3249240"/>
            <a:ext cx="991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If </a:t>
            </a:r>
            <a:r>
              <a:rPr lang="el-GR" altLang="zh-CN" sz="2400" i="1" dirty="0">
                <a:solidFill>
                  <a:srgbClr val="000000"/>
                </a:solidFill>
                <a:effectLst/>
                <a:latin typeface="CMMI10"/>
              </a:rPr>
              <a:t>γ </a:t>
            </a:r>
            <a:r>
              <a:rPr lang="el-GR" altLang="zh-CN" sz="2400" dirty="0">
                <a:solidFill>
                  <a:srgbClr val="000000"/>
                </a:solidFill>
                <a:effectLst/>
                <a:latin typeface="CMR10"/>
              </a:rPr>
              <a:t>= 0</a:t>
            </a:r>
            <a:r>
              <a:rPr lang="el-GR" altLang="zh-CN" sz="2400" i="1" dirty="0">
                <a:solidFill>
                  <a:srgbClr val="000000"/>
                </a:solidFill>
                <a:effectLst/>
                <a:latin typeface="CMMI10"/>
              </a:rPr>
              <a:t>.</a:t>
            </a:r>
            <a:r>
              <a:rPr lang="el-GR" altLang="zh-CN" sz="2400" dirty="0">
                <a:solidFill>
                  <a:srgbClr val="000000"/>
                </a:solidFill>
                <a:effectLst/>
                <a:latin typeface="CMR10"/>
              </a:rPr>
              <a:t>9</a:t>
            </a:r>
            <a:r>
              <a:rPr lang="el-GR" altLang="zh-CN" sz="2400" dirty="0">
                <a:solidFill>
                  <a:srgbClr val="000000"/>
                </a:solidFill>
                <a:effectLst/>
                <a:latin typeface="CMSS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then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80" y="670558"/>
            <a:ext cx="2307220" cy="2578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769" y="3729574"/>
            <a:ext cx="3433289" cy="28497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41016" y="4026209"/>
            <a:ext cx="52162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What to do after we have calculated state values?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Be patient (calculating action value and improve policy)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Exercise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616" y="2308246"/>
            <a:ext cx="84730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write out the Bellman equations for each state. 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solve the state values from the Bellman equations. 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compare with the policy in the last example. 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581" y="52345"/>
            <a:ext cx="2557037" cy="23322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62" y="996124"/>
            <a:ext cx="6647202" cy="10170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Exercise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581" y="52345"/>
            <a:ext cx="2557037" cy="23322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74" y="822329"/>
            <a:ext cx="8437471" cy="58153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834" y="220285"/>
            <a:ext cx="6404747" cy="9799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9" y="1130227"/>
            <a:ext cx="8742451" cy="46896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91" y="1307077"/>
            <a:ext cx="8419557" cy="45326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975865"/>
            <a:ext cx="7785005" cy="5281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6747"/>
          <a:stretch>
            <a:fillRect/>
          </a:stretch>
        </p:blipFill>
        <p:spPr>
          <a:xfrm>
            <a:off x="640451" y="678873"/>
            <a:ext cx="8732717" cy="40596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58" y="5363364"/>
            <a:ext cx="6996134" cy="4917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274" y="4668434"/>
            <a:ext cx="7860743" cy="7649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274" y="5855135"/>
            <a:ext cx="7786353" cy="49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39" y="678207"/>
            <a:ext cx="7894516" cy="614934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Matrix-vector form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53" y="971750"/>
            <a:ext cx="7610335" cy="55953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468" y="5029636"/>
            <a:ext cx="33572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FF0000"/>
                </a:solidFill>
                <a:effectLst/>
                <a:latin typeface="CMSS10"/>
              </a:rPr>
              <a:t>Solution: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MSS10"/>
              </a:rPr>
              <a:t>closed-form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itchFamily="2" charset="-122"/>
              </a:rPr>
              <a:t>solution</a:t>
            </a:r>
            <a:endParaRPr lang="en-US" altLang="zh-CN" sz="22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itchFamily="2" charset="-122"/>
              </a:rPr>
              <a:t>iterative solution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6" y="720368"/>
            <a:ext cx="8124083" cy="57681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955145"/>
            <a:ext cx="33572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ffectLst/>
                <a:latin typeface="CMSS10"/>
              </a:rPr>
              <a:t>Why to solve state values? 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Given a policy, finding out the corresponding state values is called </a:t>
            </a:r>
            <a:r>
              <a:rPr lang="en-US" altLang="zh-CN" sz="2000" i="1" dirty="0">
                <a:solidFill>
                  <a:srgbClr val="0000FF"/>
                </a:solidFill>
                <a:effectLst/>
                <a:latin typeface="CMSSI10"/>
              </a:rPr>
              <a:t>policy evaluation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! It is a fundamental problem in RL. It is the foundation to find better policies. </a:t>
            </a:r>
            <a:endParaRPr lang="en-US" altLang="zh-CN" sz="2000" dirty="0"/>
          </a:p>
          <a:p>
            <a:r>
              <a:rPr lang="en-US" altLang="zh-CN" sz="20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It is </a:t>
            </a:r>
            <a:r>
              <a:rPr lang="en-US" altLang="zh-CN" sz="2000" u="sng" dirty="0">
                <a:solidFill>
                  <a:srgbClr val="000000"/>
                </a:solidFill>
                <a:effectLst/>
                <a:latin typeface="CMSS10"/>
              </a:rPr>
              <a:t>important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 to understand how to solve the Bellman equation. 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399" y="804000"/>
            <a:ext cx="8324741" cy="56382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5268" y="804000"/>
            <a:ext cx="33572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FF0000"/>
                </a:solidFill>
                <a:effectLst/>
                <a:latin typeface="CMSS10"/>
              </a:rPr>
              <a:t>Solution: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MSS10"/>
              </a:rPr>
              <a:t>closed-form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itchFamily="2" charset="-122"/>
              </a:rPr>
              <a:t>solution</a:t>
            </a:r>
            <a:endParaRPr lang="en-US" altLang="zh-CN" sz="22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2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200" i="1" dirty="0">
                <a:solidFill>
                  <a:srgbClr val="000000"/>
                </a:solidFill>
                <a:effectLst/>
                <a:latin typeface="CMSSI10"/>
                <a:ea typeface="宋体" pitchFamily="2" charset="-122"/>
              </a:rPr>
              <a:t>iterative solution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60" y="774971"/>
            <a:ext cx="7917893" cy="59123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Bellman equation: Solve the state values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7" y="977379"/>
            <a:ext cx="7555605" cy="560352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15240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8263" y="1149248"/>
            <a:ext cx="1126028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From state value to action value: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State value: the average return the agent can get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starting from a state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Action value: the average return the agent can get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starting from a </a:t>
            </a:r>
            <a:r>
              <a:rPr lang="en-US" altLang="zh-CN" sz="2400" dirty="0"/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state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and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taking an action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Why do we care action value? Because we want to know which action is 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better.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We will frequently use action values to update policies.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52346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" y="762419"/>
            <a:ext cx="8493471" cy="56327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35" y="5363872"/>
            <a:ext cx="745766" cy="51811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2" y="1007472"/>
            <a:ext cx="8813495" cy="5019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73" y="0"/>
            <a:ext cx="6477027" cy="105132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Illustrative example for 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73" y="-62111"/>
            <a:ext cx="6477027" cy="10513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6" y="731687"/>
            <a:ext cx="2381817" cy="23488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273" y="913920"/>
            <a:ext cx="6340342" cy="7971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313" y="2775874"/>
            <a:ext cx="8607431" cy="30172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66" y="3431163"/>
            <a:ext cx="9299238" cy="27553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Illustrative example for 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73" y="-62111"/>
            <a:ext cx="6477027" cy="10513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6" y="731687"/>
            <a:ext cx="2381817" cy="23488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273" y="913920"/>
            <a:ext cx="6340342" cy="7971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199" y="2893645"/>
            <a:ext cx="6943092" cy="298807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Illustrative example for action value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73" y="-62111"/>
            <a:ext cx="6477027" cy="10513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6" y="731687"/>
            <a:ext cx="2381817" cy="23488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273" y="913920"/>
            <a:ext cx="6340342" cy="79710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7673" y="4374420"/>
            <a:ext cx="10134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Highlights: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Action value is important since we care about which action to take.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We can first calculate all the state values and then calculate the action values.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We can also directly calculate the action values with or without models.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068" y="1859366"/>
            <a:ext cx="3556731" cy="5264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992" y="2476653"/>
            <a:ext cx="3791826" cy="20273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635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Summary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9" y="793274"/>
            <a:ext cx="8145222" cy="58602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6072" y="3310235"/>
            <a:ext cx="9171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Based on policy 2 (middle figure), starting from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what is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 discounted return?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Answer: 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890" y="4217305"/>
            <a:ext cx="5243945" cy="1942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6072" y="3310235"/>
            <a:ext cx="9171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Policy 3 is stochastic! </a:t>
            </a:r>
            <a:endParaRPr lang="en-US" altLang="zh-CN" sz="2400" dirty="0"/>
          </a:p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CMSSBX10"/>
              </a:rPr>
              <a:t>Exercise: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Based on policy 3 (right figure), starting from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the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discounted return is 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23" y="4736952"/>
            <a:ext cx="5662740" cy="16084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 1: return  &amp; return is important!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06" y="671507"/>
            <a:ext cx="9021494" cy="2557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5181" y="3324089"/>
            <a:ext cx="96635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In summary, starting from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, </a:t>
            </a:r>
            <a:endParaRPr lang="en-US" altLang="zh-CN" sz="2400" dirty="0"/>
          </a:p>
          <a:p>
            <a:endParaRPr lang="en-US" altLang="zh-CN" sz="2400" dirty="0">
              <a:solidFill>
                <a:srgbClr val="000000"/>
              </a:solidFill>
              <a:effectLst/>
              <a:latin typeface="CMR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CMR10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return</a:t>
            </a:r>
            <a:r>
              <a:rPr lang="en-US" altLang="zh-CN" sz="2400" baseline="-25000" dirty="0">
                <a:solidFill>
                  <a:srgbClr val="000000"/>
                </a:solidFill>
                <a:effectLst/>
                <a:latin typeface="CMR7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&gt;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return</a:t>
            </a:r>
            <a:r>
              <a:rPr lang="en-US" altLang="zh-CN" sz="2400" baseline="-25000" dirty="0">
                <a:solidFill>
                  <a:srgbClr val="000000"/>
                </a:solidFill>
                <a:latin typeface="CMR7"/>
              </a:rPr>
              <a:t>3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&gt;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return</a:t>
            </a:r>
            <a:r>
              <a:rPr lang="en-US" altLang="zh-CN" sz="2400" baseline="-25000" dirty="0">
                <a:solidFill>
                  <a:srgbClr val="000000"/>
                </a:solidFill>
                <a:effectLst/>
                <a:latin typeface="CMR7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7"/>
              </a:rPr>
              <a:t> </a:t>
            </a:r>
            <a:endParaRPr lang="en-US" altLang="zh-CN" sz="2400" dirty="0"/>
          </a:p>
          <a:p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 above inequality suggests that the first policy is the best and the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second policy is the worst, which is exactly the same as our intuition.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Calculating return is important to evaluate a policy.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5181" y="3324089"/>
            <a:ext cx="9663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Method 1: by definition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Let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i="1" baseline="-25000" dirty="0">
                <a:solidFill>
                  <a:srgbClr val="000000"/>
                </a:solidFill>
                <a:effectLst/>
                <a:latin typeface="CMMI7"/>
              </a:rPr>
              <a:t>i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denote the return obtained starting from 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CMMI7"/>
              </a:rPr>
              <a:t>i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i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= 1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)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83" y="720473"/>
            <a:ext cx="2957953" cy="26036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12" y="4358982"/>
            <a:ext cx="4406188" cy="2240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635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Motivating example 2: How to calculate return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5181" y="3324089"/>
            <a:ext cx="9663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Method 2: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2400" i="1" baseline="-25000" dirty="0">
                <a:solidFill>
                  <a:srgbClr val="000000"/>
                </a:solidFill>
                <a:effectLst/>
                <a:latin typeface="CMMI7"/>
              </a:rPr>
              <a:t>i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obtained is related with some other </a:t>
            </a:r>
            <a:r>
              <a:rPr lang="en-US" altLang="zh-CN" sz="2400" i="1" dirty="0" err="1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CMMI7"/>
              </a:rPr>
              <a:t>j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j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≠ 1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2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3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MI10"/>
              </a:rPr>
              <a:t>,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R1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)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83" y="720473"/>
            <a:ext cx="2957953" cy="26036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19" y="3785754"/>
            <a:ext cx="5632152" cy="22929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5153" y="60796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The returns rely on each other. </a:t>
            </a:r>
            <a:r>
              <a:rPr lang="en-US" altLang="zh-CN" sz="2400" i="1" dirty="0">
                <a:solidFill>
                  <a:srgbClr val="000000"/>
                </a:solidFill>
                <a:effectLst/>
                <a:latin typeface="CMSSI10"/>
              </a:rPr>
              <a:t>Bootstrapping</a:t>
            </a:r>
            <a:endParaRPr lang="zh-CN" altLang="en-US" sz="24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5*i*1"/>
  <p:tag name="KSO_WM_BEAUTIFY_FLAG" val="#wm#"/>
  <p:tag name="KSO_WM_TAG_VERSION" val="1.0"/>
  <p:tag name="KSO_WM_CHIP_GROUPID" val="630daeaaa35593066dfb9166"/>
  <p:tag name="KSO_WM_CHIP_XID" val="630daed4a35593066dfb916a"/>
  <p:tag name="KSO_WM_UNIT_DEC_AREA_ID" val="e13da3af2662458c9dbcf44026c8fe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78460324c54bde8a332f185a7c17fa"/>
</p:tagLst>
</file>

<file path=ppt/tags/tag10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6*i*1"/>
  <p:tag name="KSO_WM_BEAUTIFY_FLAG" val="#wm#"/>
  <p:tag name="KSO_WM_TAG_VERSION" val="1.0"/>
  <p:tag name="KSO_WM_CHIP_GROUPID" val="630daeaaa35593066dfb9166"/>
  <p:tag name="KSO_WM_CHIP_XID" val="630daed4a35593066dfb9168"/>
  <p:tag name="KSO_WM_UNIT_DEC_AREA_ID" val="21f08145c6754fae96c0b6fe7bf4357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fbed1b0c914a1080d5780bc4e00b8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7*i*1"/>
  <p:tag name="KSO_WM_BEAUTIFY_FLAG" val="#wm#"/>
  <p:tag name="KSO_WM_TAG_VERSION" val="1.0"/>
  <p:tag name="KSO_WM_CHIP_GROUPID" val="630daeaaa35593066dfb9166"/>
  <p:tag name="KSO_WM_CHIP_XID" val="630daed4a35593066dfb9169"/>
  <p:tag name="KSO_WM_UNIT_DEC_AREA_ID" val="4c4ac68621614d5389e0ff7528cf1d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6f4101aed754a7195589ccd28f4b675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1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2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36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37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9*i*1"/>
  <p:tag name="KSO_WM_BEAUTIFY_FLAG" val="#wm#"/>
  <p:tag name="KSO_WM_TAG_VERSION" val="1.0"/>
  <p:tag name="KSO_WM_CHIP_GROUPID" val="630daeaaa35593066dfb9166"/>
  <p:tag name="KSO_WM_CHIP_XID" val="630daed4a35593066dfb916d"/>
  <p:tag name="KSO_WM_UNIT_DEC_AREA_ID" val="fff3b9395b5c47839a6585c1d5362a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eb537535034b6082017a91ba9aa253"/>
</p:tagLst>
</file>

<file path=ppt/tags/tag143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0*i*1"/>
  <p:tag name="KSO_WM_BEAUTIFY_FLAG" val="#wm#"/>
  <p:tag name="KSO_WM_TAG_VERSION" val="1.0"/>
  <p:tag name="KSO_WM_CHIP_GROUPID" val="630daeaaa35593066dfb9166"/>
  <p:tag name="KSO_WM_CHIP_XID" val="630daed4a35593066dfb916c"/>
  <p:tag name="KSO_WM_UNIT_DEC_AREA_ID" val="0c95133215f1421186e2bcc001b15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ad6fdf0e7ba4aeca99b232f97ecef45"/>
</p:tagLst>
</file>

<file path=ppt/tags/tag144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1*i*1"/>
  <p:tag name="KSO_WM_BEAUTIFY_FLAG" val="#wm#"/>
  <p:tag name="KSO_WM_TAG_VERSION" val="1.0"/>
  <p:tag name="KSO_WM_CHIP_GROUPID" val="630daeaaa35593066dfb9166"/>
  <p:tag name="KSO_WM_CHIP_XID" val="630daed4a35593066dfb916b"/>
  <p:tag name="KSO_WM_UNIT_DEC_AREA_ID" val="1d1194e8977947a292ea7a609c86c1f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b75097e684604a8b8222d8283fbc0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4;66;2"/>
  <p:tag name="KSO_WM_UNIT_BLOCK" val="0"/>
  <p:tag name="KSO_WM_UNIT_DEC_AREA_ID" val="46e4612d8696481799fc40a12e9b3d6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49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6;60;2"/>
  <p:tag name="KSO_WM_UNIT_BLOCK" val="0"/>
  <p:tag name="KSO_WM_UNIT_SM_LIMIT_TYPE" val="2"/>
  <p:tag name="KSO_WM_UNIT_DEC_AREA_ID" val="b33c61bc699148699dae0c004fdbc0f5"/>
  <p:tag name="KSO_WM_UNIT_DECORATE_INFO" val="{&quot;DecorateInfoH&quot;:{&quot;IsAbs&quot;:false},&quot;DecorateInfoW&quot;:{&quot;IsAbs&quot;:false},&quot;DecorateInfoX&quot;:{&quot;IsAbs&quot;:false,&quot;Pos&quot;:2},&quot;DecorateInfoY&quot;:{&quot;IsAbs&quot;:false,&quot;Pos&quot;:2},&quot;ReferentInfo&quot;:{&quot;Id&quot;:&quot;46e4612d8696481799fc40a12e9b3d60&quot;,&quot;X&quot;:{&quot;Pos&quot;:2},&quot;Y&quot;:{&quot;Pos&quot;:0}},&quot;whChangeMode&quot;:0}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24;26;2"/>
  <p:tag name="KSO_WM_UNIT_BLOCK" val="0"/>
  <p:tag name="KSO_WM_UNIT_DEC_AREA_ID" val="75f79b350c524fabb768c3c93cf15ff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1.xml><?xml version="1.0" encoding="utf-8"?>
<p:tagLst xmlns:p="http://schemas.openxmlformats.org/presentationml/2006/main">
  <p:tag name="KSO_WM_UNIT_SUBTYPE" val="a"/>
  <p:tag name="KSO_WM_UNIT_PRESET_TEXT" val="演讲人姓名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443_1*f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c63aac3960124d17905360dee7e17f01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  <p:tag name="KSO_WM_SLIDE_BACKGROUND_TYPE" val="general"/>
</p:tagLst>
</file>

<file path=ppt/tags/tag15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  <p:tag name="KSO_WM_SLIDE_BACKGROUND_TYPE" val="general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  <p:tag name="KSO_WM_SLIDE_BACKGROUND_TYPE" val="general"/>
</p:tagLst>
</file>

<file path=ppt/tags/tag15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a156492c5f0e4cd9ac3e61850c21cae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f763f7d5d041268d662ced5f94f120"/>
  <p:tag name="KSO_WM_SLIDE_BACKGROUND_TYPE" val="frame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c384026446346ba978a33472f68ca2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a45203b3c44cae80ae260d37fc9611"/>
  <p:tag name="KSO_WM_SLIDE_BACKGROUND_TYPE" val="frame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9"/>
</p:tagLst>
</file>

<file path=ppt/tags/tag16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8066fa66185d4f3cb3e89cd540d9c06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3e8389b2cc4b75985d741e157f7409"/>
  <p:tag name="KSO_WM_SLIDE_BACKGROUND_TYPE" val="leftRight"/>
</p:tagLst>
</file>

<file path=ppt/tags/tag16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187b50f22444f55acfa780fbb61726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cd98538c6f44d3be3bc92d10b2aabc"/>
  <p:tag name="KSO_WM_SLIDE_BACKGROUND_TYPE" val="leftRight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6e7ec96f2f6f49b5a386db0d70653da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bc64c0d427430c83095b00836b02e6"/>
  <p:tag name="KSO_WM_SLIDE_BACKGROUND_TYPE" val="topBottom"/>
</p:tagLst>
</file>

<file path=ppt/tags/tag1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b"/>
</p:tagLst>
</file>

<file path=ppt/tags/tag17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c88f2b16c0034ac1ac991dcb2751cac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fd4422b06047b897adbe6791aa44d9"/>
  <p:tag name="KSO_WM_SLIDE_BACKGROUND_TYPE" val="bottomTop"/>
</p:tagLst>
</file>

<file path=ppt/tags/tag1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c"/>
</p:tagLst>
</file>

<file path=ppt/tags/tag18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99161dc901544d3598a900521044ff7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5ae59985f4bdc817a6953c33eb4f9"/>
  <p:tag name="KSO_WM_SLIDE_BACKGROUND_TYPE" val="navigation"/>
</p:tagLst>
</file>

<file path=ppt/tags/tag1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d"/>
</p:tagLst>
</file>

<file path=ppt/tags/tag19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29a9ef13232743b39b876a102a0eea4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50e38141054aa49b3e360e6b64ca19"/>
  <p:tag name="KSO_WM_SLIDE_BACKGROUND_TYPE" val="belt"/>
</p:tagLst>
</file>

<file path=ppt/tags/tag2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e"/>
</p:tagLst>
</file>

<file path=ppt/tags/tag20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ed6c7d45753b4c2b9c9862b6a40489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b833355ee74f05a96417806690e589"/>
  <p:tag name="KSO_WM_SLIDE_BACKGROUND_TYPE" val="belt"/>
</p:tagLst>
</file>

<file path=ppt/tags/tag20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7443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7443_1*i*4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e54f6b71a5b4876b42504a8f9a2e657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69e5c21c8bb847fead197a9063dee6c7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UNIT_DEC_SUPPORTCHANGEPIC" val="0"/>
  <p:tag name="KSO_WM_UNIT_DEC_CHANGEPICRESERVED" val="0"/>
  <p:tag name="KSO_WM_ASSEMBLE_CHIP_INDEX" val="c827637c478344f3a2897051c4ad5c25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443_1*i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7443_1*i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7443_1*i*3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SLIDE_ID" val="custom2022744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44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8-31T10:58:12&quot;,&quot;margin&quot;:{&quot;bottom&quot;:2.1003885269165039,&quot;left&quot;:17.139703750610352,&quot;right&quot;:2.2848033905029297,&quot;top&quot;:3.9081559181213379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SLIDE_SUBTYPE" val="pureTxt"/>
  <p:tag name="KSO_WM_TEMPLATE_ASSEMBLE_XID" val="630ece3aa35593066dfc604f"/>
  <p:tag name="KSO_WM_TEMPLATE_ASSEMBLE_GROUPID" val="630daeaaa35593066dfb9166"/>
  <p:tag name="KSO_WM_TEMPLATE_THUMBS_INDEX" val="1、2、5、6、7、23"/>
</p:tagLst>
</file>

<file path=ppt/tags/tag224.xml><?xml version="1.0" encoding="utf-8"?>
<p:tagLst xmlns:p="http://schemas.openxmlformats.org/presentationml/2006/main">
  <p:tag name="KSO_WM_SLIDE_ITEM_CNT" val="4"/>
</p:tagLst>
</file>

<file path=ppt/tags/tag225.xml><?xml version="1.0" encoding="utf-8"?>
<p:tagLst xmlns:p="http://schemas.openxmlformats.org/presentationml/2006/main">
  <p:tag name="COMMONDATA" val="eyJoZGlkIjoiNWE0MzEyMGY4NDk1YzhmNTBlNjJiNDJhYjA4YTk3NDYifQ=="/>
  <p:tag name="KSO_WPP_MARK_KEY" val="7459b790-f9e1-4b89-9c86-ad315b811cb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6*i*1"/>
  <p:tag name="KSO_WM_BEAUTIFY_FLAG" val="#wm#"/>
  <p:tag name="KSO_WM_TAG_VERSION" val="1.0"/>
  <p:tag name="KSO_WM_CHIP_GROUPID" val="630daeaaa35593066dfb9166"/>
  <p:tag name="KSO_WM_CHIP_XID" val="630daed4a35593066dfb9175"/>
  <p:tag name="KSO_WM_UNIT_DEC_AREA_ID" val="57dd79778a6740dcb4671c8f3874a6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414d2a04a1d45729ffce39b6f92a637"/>
</p:tagLst>
</file>

<file path=ppt/tags/tag64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17*i*1"/>
  <p:tag name="KSO_WM_BEAUTIFY_FLAG" val="#wm#"/>
  <p:tag name="KSO_WM_TAG_VERSION" val="1.0"/>
  <p:tag name="KSO_WM_CHIP_GROUPID" val="630daeaaa35593066dfb9166"/>
  <p:tag name="KSO_WM_CHIP_XID" val="630daed4a35593066dfb9174"/>
  <p:tag name="KSO_WM_UNIT_DEC_AREA_ID" val="a8b857e35dd64d0293f33601365adb4b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0189e32f547d78ca3f50cb379d064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  <p:tag name="KSO_WM_TEMPLATE_ASSEMBLE_XID" val="630ece3aa35593066dfc604f"/>
  <p:tag name="KSO_WM_TEMPLATE_ASSEMBLE_GROUPID" val="630daeaaa35593066dfb9166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1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72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7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2*i*1"/>
  <p:tag name="KSO_WM_BEAUTIFY_FLAG" val="#wm#"/>
  <p:tag name="KSO_WM_TAG_VERSION" val="1.0"/>
  <p:tag name="KSO_WM_CHIP_GROUPID" val="630daeaaa35593066dfb9166"/>
  <p:tag name="KSO_WM_CHIP_XID" val="630daed4a35593066dfb9170"/>
  <p:tag name="KSO_WM_UNIT_DEC_AREA_ID" val="19498c82a3654daaac1b9ff79a1ddcc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d085de3f5f04bab91fb407fcf08d88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4*i*1"/>
  <p:tag name="KSO_WM_BEAUTIFY_FLAG" val="#wm#"/>
  <p:tag name="KSO_WM_TAG_VERSION" val="1.0"/>
  <p:tag name="KSO_WM_CHIP_GROUPID" val="630daeaaa35593066dfb9166"/>
  <p:tag name="KSO_WM_CHIP_XID" val="630daed4a35593066dfb916e"/>
  <p:tag name="KSO_WM_UNIT_DEC_AREA_ID" val="5969eba8280f447880d554a43fe3130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1e58396214f3eb98fee0cc4c1bd85"/>
</p:tagLst>
</file>

<file path=ppt/tags/tag81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3*i*1"/>
  <p:tag name="KSO_WM_BEAUTIFY_FLAG" val="#wm#"/>
  <p:tag name="KSO_WM_TAG_VERSION" val="1.0"/>
  <p:tag name="KSO_WM_CHIP_GROUPID" val="630daeaaa35593066dfb9166"/>
  <p:tag name="KSO_WM_CHIP_XID" val="630daed4a35593066dfb916f"/>
  <p:tag name="KSO_WM_UNIT_DEC_AREA_ID" val="482dd387988a43f187753b86a5b5d54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7b3c242a1b4cff9ef0e4bc20cd306a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DEFAULT_FONT" val="40;48;2"/>
  <p:tag name="KSO_WM_UNIT_BLOCK" val="0"/>
  <p:tag name="KSO_WM_UNIT_DEC_AREA_ID" val="30b6f112bf7e4a7e844e43e6171d3ce1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6.xml><?xml version="1.0" encoding="utf-8"?>
<p:tagLst xmlns:p="http://schemas.openxmlformats.org/presentationml/2006/main">
  <p:tag name="KSO_WM_UNIT_DEFAULT_FONT" val="66;74;2"/>
  <p:tag name="KSO_WM_UNIT_BLOCK" val="0"/>
  <p:tag name="KSO_WM_UNIT_DEC_AREA_ID" val="c452d86aad624ff78b7a61a8f7dcc689"/>
  <p:tag name="KSO_WM_UNIT_ISCONTENTSTITLE" val="0"/>
  <p:tag name="KSO_WM_UNIT_ISNUMDGMTITLE" val="0"/>
  <p:tag name="KSO_WM_UNIT_PRESET_TEXT" val="PART ONE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"/>
  <p:tag name="KSO_WM_UNIT_TEXT_FILL_FORE_SCHEMECOLOR_INDEX" val="5"/>
  <p:tag name="KSO_WM_UNIT_TEXT_FILL_TYPE" val="1"/>
  <p:tag name="KSO_WM_TEMPLATE_ASSEMBLE_XID" val="630ece39a35593066dfc5fbc"/>
  <p:tag name="KSO_WM_TEMPLATE_ASSEMBLE_GROUPID" val="630daeaaa35593066dfb9166"/>
</p:tagLst>
</file>

<file path=ppt/tags/tag87.xml><?xml version="1.0" encoding="utf-8"?>
<p:tagLst xmlns:p="http://schemas.openxmlformats.org/presentationml/2006/main">
  <p:tag name="KSO_WM_UNIT_DEFAULT_FONT" val="14;16;2"/>
  <p:tag name="KSO_WM_UNIT_BLOCK" val="0"/>
  <p:tag name="KSO_WM_UNIT_DEC_AREA_ID" val="60d691e30d534826b2af955c0596eacf"/>
  <p:tag name="KSO_WM_UNIT_SUBTYPE" val="a"/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8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9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F906C"/>
      </a:dk2>
      <a:lt2>
        <a:srgbClr val="FFFFFF"/>
      </a:lt2>
      <a:accent1>
        <a:srgbClr val="FF5549"/>
      </a:accent1>
      <a:accent2>
        <a:srgbClr val="DADBE1"/>
      </a:accent2>
      <a:accent3>
        <a:srgbClr val="9A9AA0"/>
      </a:accent3>
      <a:accent4>
        <a:srgbClr val="726F77"/>
      </a:accent4>
      <a:accent5>
        <a:srgbClr val="403C43"/>
      </a:accent5>
      <a:accent6>
        <a:srgbClr val="1D161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4247</Words>
  <Application>WPS 演示</Application>
  <PresentationFormat>宽屏</PresentationFormat>
  <Paragraphs>182</Paragraphs>
  <Slides>42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73" baseType="lpstr">
      <vt:lpstr>Arial</vt:lpstr>
      <vt:lpstr>宋体</vt:lpstr>
      <vt:lpstr>Wingdings</vt:lpstr>
      <vt:lpstr>Wingdings</vt:lpstr>
      <vt:lpstr>汉仪旗黑-55简</vt:lpstr>
      <vt:lpstr>黑体-简</vt:lpstr>
      <vt:lpstr>汉仪综艺体简</vt:lpstr>
      <vt:lpstr>苹方-简</vt:lpstr>
      <vt:lpstr>汉仪旗黑-35S</vt:lpstr>
      <vt:lpstr>微软雅黑</vt:lpstr>
      <vt:lpstr>汉仪旗黑</vt:lpstr>
      <vt:lpstr>汉仪旗黑-60S</vt:lpstr>
      <vt:lpstr>Calibri</vt:lpstr>
      <vt:lpstr>Helvetica Neue</vt:lpstr>
      <vt:lpstr>宋体-简</vt:lpstr>
      <vt:lpstr>ChromeSansMM</vt:lpstr>
      <vt:lpstr>Thonburi</vt:lpstr>
      <vt:lpstr>CMSS10</vt:lpstr>
      <vt:lpstr>CMSY10</vt:lpstr>
      <vt:lpstr>CMSS12</vt:lpstr>
      <vt:lpstr>CMSSBX10</vt:lpstr>
      <vt:lpstr>CMMI10</vt:lpstr>
      <vt:lpstr>CMR7</vt:lpstr>
      <vt:lpstr>CMR10</vt:lpstr>
      <vt:lpstr>CMMI7</vt:lpstr>
      <vt:lpstr>CMSSI10</vt:lpstr>
      <vt:lpstr>宋体</vt:lpstr>
      <vt:lpstr>Arial Unicode MS</vt:lpstr>
      <vt:lpstr>微软雅黑</vt:lpstr>
      <vt:lpstr>Office 主题​​</vt:lpstr>
      <vt:lpstr>2_Office 主题​​</vt:lpstr>
      <vt:lpstr>第1部分 强化学习基本概念和工具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duan</cp:lastModifiedBy>
  <cp:revision>158</cp:revision>
  <dcterms:created xsi:type="dcterms:W3CDTF">2024-09-11T03:01:52Z</dcterms:created>
  <dcterms:modified xsi:type="dcterms:W3CDTF">2024-09-11T03:01:52Z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2052-6.10.0.8196</vt:lpwstr>
  </property>
  <property fmtid="{D5CDD505-2E9C-101B-9397-08002B2CF9AE}" pid="3" name="ICV">
    <vt:lpwstr>2714BC2042754196817988410A36725A</vt:lpwstr>
  </property>
</Properties>
</file>